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945" r:id="rId2"/>
    <p:sldId id="946" r:id="rId3"/>
    <p:sldId id="1077" r:id="rId4"/>
    <p:sldId id="1036" r:id="rId5"/>
    <p:sldId id="1084" r:id="rId6"/>
    <p:sldId id="1085" r:id="rId7"/>
    <p:sldId id="1079" r:id="rId8"/>
    <p:sldId id="1080" r:id="rId9"/>
    <p:sldId id="1083" r:id="rId10"/>
    <p:sldId id="1082" r:id="rId11"/>
    <p:sldId id="1081" r:id="rId12"/>
    <p:sldId id="1087" r:id="rId13"/>
    <p:sldId id="1035" r:id="rId14"/>
    <p:sldId id="1088" r:id="rId15"/>
    <p:sldId id="1089" r:id="rId16"/>
    <p:sldId id="1090" r:id="rId17"/>
    <p:sldId id="1092" r:id="rId18"/>
    <p:sldId id="1091" r:id="rId19"/>
    <p:sldId id="1097" r:id="rId20"/>
    <p:sldId id="1098" r:id="rId21"/>
    <p:sldId id="1095" r:id="rId22"/>
    <p:sldId id="1096" r:id="rId23"/>
    <p:sldId id="1099" r:id="rId24"/>
    <p:sldId id="1100" r:id="rId25"/>
    <p:sldId id="1101" r:id="rId26"/>
    <p:sldId id="1102" r:id="rId27"/>
    <p:sldId id="1093" r:id="rId28"/>
    <p:sldId id="1094" r:id="rId29"/>
    <p:sldId id="1037" r:id="rId30"/>
    <p:sldId id="1057" r:id="rId31"/>
    <p:sldId id="1056" r:id="rId32"/>
    <p:sldId id="1047" r:id="rId33"/>
    <p:sldId id="1069" r:id="rId34"/>
    <p:sldId id="1048" r:id="rId35"/>
    <p:sldId id="1058" r:id="rId36"/>
    <p:sldId id="1059" r:id="rId37"/>
    <p:sldId id="1060" r:id="rId38"/>
    <p:sldId id="1039" r:id="rId39"/>
    <p:sldId id="1040" r:id="rId40"/>
    <p:sldId id="1063" r:id="rId41"/>
    <p:sldId id="1041" r:id="rId42"/>
    <p:sldId id="1061" r:id="rId43"/>
    <p:sldId id="1075" r:id="rId44"/>
    <p:sldId id="1062" r:id="rId45"/>
    <p:sldId id="1071" r:id="rId46"/>
    <p:sldId id="1072" r:id="rId47"/>
    <p:sldId id="1073" r:id="rId48"/>
    <p:sldId id="1076" r:id="rId49"/>
    <p:sldId id="1042" r:id="rId50"/>
    <p:sldId id="1043" r:id="rId51"/>
    <p:sldId id="1044" r:id="rId52"/>
    <p:sldId id="1045" r:id="rId53"/>
    <p:sldId id="1046" r:id="rId54"/>
    <p:sldId id="1065" r:id="rId55"/>
    <p:sldId id="1054" r:id="rId56"/>
    <p:sldId id="1066" r:id="rId57"/>
    <p:sldId id="1067" r:id="rId58"/>
    <p:sldId id="1064" r:id="rId59"/>
    <p:sldId id="1068" r:id="rId60"/>
    <p:sldId id="1052" r:id="rId61"/>
    <p:sldId id="1053" r:id="rId62"/>
    <p:sldId id="1070" r:id="rId63"/>
    <p:sldId id="1103" r:id="rId64"/>
    <p:sldId id="83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528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3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6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Relationship Id="rId3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March 7,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7: Clustering and Classification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Functions</a:t>
            </a:r>
            <a:endParaRPr lang="en-US" dirty="0"/>
          </a:p>
        </p:txBody>
      </p:sp>
      <p:sp>
        <p:nvSpPr>
          <p:cNvPr id="175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link:</a:t>
            </a:r>
          </a:p>
          <a:p>
            <a:pPr lvl="1"/>
            <a:r>
              <a:rPr lang="en-US" dirty="0"/>
              <a:t>Uses maximum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result in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straggly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(long and thin) clusters due to </a:t>
            </a:r>
            <a:r>
              <a:rPr lang="en-US" i="1" dirty="0"/>
              <a:t>chaining effect</a:t>
            </a:r>
            <a:endParaRPr lang="en-US" dirty="0"/>
          </a:p>
          <a:p>
            <a:r>
              <a:rPr lang="en-US" dirty="0"/>
              <a:t>Complete link:</a:t>
            </a:r>
          </a:p>
          <a:p>
            <a:pPr lvl="1"/>
            <a:r>
              <a:rPr lang="en-US" dirty="0"/>
              <a:t>Use minimum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more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 smtClean="0"/>
              <a:t>tight</a:t>
            </a:r>
            <a:r>
              <a:rPr lang="ja-JP" altLang="en-US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spherical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360426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inherent challenge?</a:t>
            </a:r>
          </a:p>
          <a:p>
            <a:r>
              <a:rPr lang="en-US" dirty="0" smtClean="0"/>
              <a:t>One possible approach:</a:t>
            </a:r>
          </a:p>
          <a:p>
            <a:pPr lvl="1"/>
            <a:r>
              <a:rPr lang="en-US" dirty="0" smtClean="0"/>
              <a:t>Iteratively use LSH to group together similar items</a:t>
            </a:r>
          </a:p>
          <a:p>
            <a:pPr lvl="1"/>
            <a:r>
              <a:rPr lang="en-US" dirty="0" smtClean="0"/>
              <a:t>When dataset is small enough, run HAC in memory on a single machine</a:t>
            </a:r>
          </a:p>
          <a:p>
            <a:pPr lvl="1"/>
            <a:r>
              <a:rPr lang="en-US" dirty="0" smtClean="0"/>
              <a:t>Observation: structure at the leaves is not very important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17684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d be the distance </a:t>
            </a:r>
            <a:r>
              <a:rPr lang="en-US" dirty="0" smtClean="0"/>
              <a:t>between documents</a:t>
            </a:r>
          </a:p>
          <a:p>
            <a:r>
              <a:rPr lang="en-US" dirty="0" smtClean="0"/>
              <a:t>Define the centroid of a cluster to be: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instances {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,…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dirty="0"/>
              <a:t>} as seeds.</a:t>
            </a:r>
          </a:p>
          <a:p>
            <a:r>
              <a:rPr lang="en-US" dirty="0"/>
              <a:t>Until </a:t>
            </a:r>
            <a:r>
              <a:rPr lang="en-US" dirty="0" smtClean="0"/>
              <a:t>clusters converge:</a:t>
            </a:r>
            <a:endParaRPr lang="en-US" dirty="0"/>
          </a:p>
          <a:p>
            <a:pPr lvl="1"/>
            <a:r>
              <a:rPr lang="en-US" dirty="0" smtClean="0"/>
              <a:t>Assign </a:t>
            </a:r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the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such that </a:t>
            </a:r>
            <a:r>
              <a:rPr lang="en-US" dirty="0" smtClean="0"/>
              <a:t>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) is minimal</a:t>
            </a:r>
          </a:p>
          <a:p>
            <a:pPr lvl="1"/>
            <a:r>
              <a:rPr lang="en-US" dirty="0"/>
              <a:t>Update the seeds to the centroid of each cluster</a:t>
            </a:r>
          </a:p>
          <a:p>
            <a:pPr lvl="1"/>
            <a:r>
              <a:rPr lang="en-US" dirty="0"/>
              <a:t>For each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sym typeface="Symbol" charset="0"/>
              </a:rPr>
              <a:t>(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Example</a:t>
            </a:r>
          </a:p>
        </p:txBody>
      </p: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MapReduce Implementation</a:t>
            </a:r>
            <a:endParaRPr lang="en-US" dirty="0"/>
          </a:p>
        </p:txBody>
      </p:sp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276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25780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 w/ IMC</a:t>
            </a:r>
            <a:endParaRPr lang="en-US" dirty="0"/>
          </a:p>
        </p:txBody>
      </p:sp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setup of iterative MapReduce algorithms</a:t>
            </a:r>
          </a:p>
          <a:p>
            <a:pPr lvl="1"/>
            <a:r>
              <a:rPr lang="en-US" dirty="0" smtClean="0"/>
              <a:t>Driver program sets up MapReduce job</a:t>
            </a:r>
          </a:p>
          <a:p>
            <a:pPr lvl="1"/>
            <a:r>
              <a:rPr lang="en-US" dirty="0" smtClean="0"/>
              <a:t>Waits for completion</a:t>
            </a:r>
          </a:p>
          <a:p>
            <a:pPr lvl="1"/>
            <a:r>
              <a:rPr lang="en-US" dirty="0" smtClean="0"/>
              <a:t>Checks for convergence</a:t>
            </a:r>
          </a:p>
          <a:p>
            <a:pPr lvl="1"/>
            <a:r>
              <a:rPr lang="en-US" dirty="0" smtClean="0"/>
              <a:t>Repeats if necessary</a:t>
            </a:r>
          </a:p>
          <a:p>
            <a:r>
              <a:rPr lang="en-US" dirty="0" smtClean="0"/>
              <a:t>Must be able keep cluster centroids in memory</a:t>
            </a:r>
          </a:p>
          <a:p>
            <a:pPr lvl="1"/>
            <a:r>
              <a:rPr lang="en-US" dirty="0" smtClean="0"/>
              <a:t>With large </a:t>
            </a:r>
            <a:r>
              <a:rPr lang="en-US" i="1" dirty="0" smtClean="0"/>
              <a:t>k</a:t>
            </a:r>
            <a:r>
              <a:rPr lang="en-US" dirty="0" smtClean="0"/>
              <a:t>, large feature spaces, potentially an issue</a:t>
            </a:r>
          </a:p>
          <a:p>
            <a:pPr lvl="1"/>
            <a:r>
              <a:rPr lang="en-US" dirty="0" smtClean="0"/>
              <a:t>Memory requirements of centroids grow over time!</a:t>
            </a:r>
          </a:p>
          <a:p>
            <a:r>
              <a:rPr lang="en-US" dirty="0" smtClean="0"/>
              <a:t>Variant: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medoids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w/ 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data as a mixture of Gaussians</a:t>
            </a:r>
          </a:p>
          <a:p>
            <a:r>
              <a:rPr lang="en-US" dirty="0" smtClean="0"/>
              <a:t>Given data, recover model parameters</a:t>
            </a:r>
            <a:endParaRPr lang="en-US" dirty="0"/>
          </a:p>
        </p:txBody>
      </p:sp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</a:t>
            </a:r>
            <a:r>
              <a:rPr lang="en-US" sz="1000" b="0" dirty="0" smtClean="0">
                <a:solidFill>
                  <a:schemeClr val="bg1"/>
                </a:solidFill>
              </a:rPr>
              <a:t>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 (i.e., Normal):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random variable with such a distribution we write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Multivariate Gaussian: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vector-value random variable with such a distribution we write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7546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165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95800"/>
            <a:ext cx="67665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6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</a:t>
            </a:r>
            <a:endParaRPr lang="en-US" dirty="0"/>
          </a:p>
        </p:txBody>
      </p:sp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466666" cy="5410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</a:t>
            </a:r>
            <a:r>
              <a:rPr lang="en-US" sz="1000" b="0" dirty="0" smtClean="0">
                <a:solidFill>
                  <a:schemeClr val="bg1"/>
                </a:solidFill>
              </a:rPr>
              <a:t>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PageRank</a:t>
            </a:r>
            <a:endParaRPr lang="en-US" dirty="0" smtClean="0"/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Gaussians</a:t>
            </a:r>
            <a:endParaRPr lang="en-US" dirty="0"/>
          </a:p>
        </p:txBody>
      </p:sp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</a:p>
          <a:p>
            <a:pPr lvl="1"/>
            <a:r>
              <a:rPr lang="en-US" dirty="0" smtClean="0"/>
              <a:t>Number of components:</a:t>
            </a:r>
          </a:p>
          <a:p>
            <a:pPr lvl="1"/>
            <a:r>
              <a:rPr lang="en-US" dirty="0" smtClean="0"/>
              <a:t>“Mixing” weight vector:</a:t>
            </a:r>
          </a:p>
          <a:p>
            <a:pPr lvl="1"/>
            <a:r>
              <a:rPr lang="en-US" dirty="0" smtClean="0"/>
              <a:t>For each Gaussian, mean and covariance matrix:</a:t>
            </a:r>
          </a:p>
          <a:p>
            <a:r>
              <a:rPr lang="en-US" dirty="0" smtClean="0"/>
              <a:t>Varying constraints on co-variance matrices</a:t>
            </a:r>
          </a:p>
          <a:p>
            <a:pPr lvl="1"/>
            <a:r>
              <a:rPr lang="en-US" dirty="0" smtClean="0"/>
              <a:t>Spherical vs. diagonal vs. full</a:t>
            </a:r>
          </a:p>
          <a:p>
            <a:pPr lvl="1"/>
            <a:r>
              <a:rPr lang="en-US" dirty="0" smtClean="0"/>
              <a:t>Tied vs. untied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400300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377440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87880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76400"/>
            <a:ext cx="23622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6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for Simple </a:t>
            </a:r>
            <a:r>
              <a:rPr lang="en-US" dirty="0" err="1" smtClean="0"/>
              <a:t>Univariate</a:t>
            </a:r>
            <a:r>
              <a:rPr lang="en-US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setup:</a:t>
            </a:r>
          </a:p>
          <a:p>
            <a:pPr lvl="1"/>
            <a:r>
              <a:rPr lang="en-US" dirty="0" smtClean="0"/>
              <a:t>Given number of components:</a:t>
            </a:r>
          </a:p>
          <a:p>
            <a:pPr lvl="1"/>
            <a:r>
              <a:rPr lang="en-US" dirty="0" smtClean="0"/>
              <a:t>Given points:</a:t>
            </a:r>
          </a:p>
          <a:p>
            <a:pPr lvl="1"/>
            <a:r>
              <a:rPr lang="en-US" dirty="0" smtClean="0"/>
              <a:t>Learn parameters:</a:t>
            </a:r>
          </a:p>
          <a:p>
            <a:r>
              <a:rPr lang="en-US" dirty="0" smtClean="0"/>
              <a:t>Model selection criterion: maximize likelihood of data</a:t>
            </a:r>
          </a:p>
          <a:p>
            <a:pPr lvl="1"/>
            <a:r>
              <a:rPr lang="en-US" dirty="0" smtClean="0"/>
              <a:t>Introduce indicator variables: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Likelihood of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3432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075688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0540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733800"/>
            <a:ext cx="38404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faced with this:</a:t>
            </a:r>
          </a:p>
          <a:p>
            <a:endParaRPr lang="en-US" dirty="0"/>
          </a:p>
          <a:p>
            <a:pPr lvl="1"/>
            <a:r>
              <a:rPr lang="en-US" dirty="0" smtClean="0"/>
              <a:t>It’d be a lot easier if we knew the </a:t>
            </a:r>
            <a:r>
              <a:rPr lang="en-US" i="1" dirty="0" smtClean="0"/>
              <a:t>z</a:t>
            </a:r>
            <a:r>
              <a:rPr lang="en-US" dirty="0" smtClean="0"/>
              <a:t>’s!</a:t>
            </a:r>
          </a:p>
          <a:p>
            <a:r>
              <a:rPr lang="en-US" dirty="0" smtClean="0"/>
              <a:t>Expectation Maximization</a:t>
            </a:r>
            <a:endParaRPr lang="en-US" dirty="0"/>
          </a:p>
          <a:p>
            <a:pPr lvl="1"/>
            <a:r>
              <a:rPr lang="en-US" dirty="0" smtClean="0"/>
              <a:t>Guess </a:t>
            </a:r>
            <a:r>
              <a:rPr lang="en-US" dirty="0"/>
              <a:t>the model parameters</a:t>
            </a:r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pPr lvl="1"/>
            <a:r>
              <a:rPr lang="en-US" dirty="0" smtClean="0"/>
              <a:t>Iterate until convergence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3540"/>
            <a:ext cx="348996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for </a:t>
            </a:r>
            <a:r>
              <a:rPr lang="en-US" dirty="0" err="1" smtClean="0"/>
              <a:t>Univariate</a:t>
            </a:r>
            <a:r>
              <a:rPr lang="en-US" dirty="0" smtClean="0"/>
              <a:t> GMMs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Initialize:</a:t>
            </a:r>
          </a:p>
          <a:p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5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6002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133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667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429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048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64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1291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495800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vs. GMMs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Difficult to implement in MapReduce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pPr lvl="1"/>
            <a:r>
              <a:rPr lang="en-US" dirty="0" smtClean="0"/>
              <a:t>Straightforward implementation in MapReduce</a:t>
            </a:r>
          </a:p>
          <a:p>
            <a:r>
              <a:rPr lang="en-US" dirty="0" smtClean="0"/>
              <a:t>Gaussian Mixture Models</a:t>
            </a:r>
          </a:p>
          <a:p>
            <a:pPr lvl="1"/>
            <a:r>
              <a:rPr lang="en-US" dirty="0" smtClean="0"/>
              <a:t>Implementation conceptually similar to </a:t>
            </a:r>
            <a:r>
              <a:rPr lang="en-US" i="1" dirty="0" smtClean="0"/>
              <a:t>k</a:t>
            </a:r>
            <a:r>
              <a:rPr lang="en-US" dirty="0" smtClean="0"/>
              <a:t>-means, more “bookkeeping”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04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40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</a:t>
            </a:r>
            <a:r>
              <a:rPr lang="en-US" sz="1000" b="0" dirty="0" smtClean="0"/>
              <a:t>(Star cluster)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generic problem of function induction given sample instances of input and output</a:t>
            </a:r>
          </a:p>
          <a:p>
            <a:pPr lvl="1"/>
            <a:r>
              <a:rPr lang="en-US" dirty="0" smtClean="0"/>
              <a:t>Classification: output draws from finite discrete labels</a:t>
            </a:r>
          </a:p>
          <a:p>
            <a:pPr lvl="1"/>
            <a:r>
              <a:rPr lang="en-US" dirty="0" smtClean="0"/>
              <a:t>Regression: output is a continuous value</a:t>
            </a:r>
          </a:p>
          <a:p>
            <a:r>
              <a:rPr lang="en-US" dirty="0" smtClean="0"/>
              <a:t>Focus here on supervised classification</a:t>
            </a:r>
          </a:p>
          <a:p>
            <a:pPr lvl="1"/>
            <a:r>
              <a:rPr lang="en-US" dirty="0" smtClean="0"/>
              <a:t>Suffices to illustrate </a:t>
            </a:r>
            <a:r>
              <a:rPr lang="en-US" dirty="0" smtClean="0"/>
              <a:t>large-scale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8305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 detection</a:t>
            </a:r>
          </a:p>
          <a:p>
            <a:r>
              <a:rPr lang="en-US" dirty="0" smtClean="0"/>
              <a:t>Content (e.g., movie) classification</a:t>
            </a:r>
          </a:p>
          <a:p>
            <a:r>
              <a:rPr lang="en-US" dirty="0" smtClean="0"/>
              <a:t>POS tagging</a:t>
            </a:r>
          </a:p>
          <a:p>
            <a:r>
              <a:rPr lang="en-US" dirty="0" smtClean="0"/>
              <a:t>Friendship recommendation</a:t>
            </a:r>
          </a:p>
          <a:p>
            <a:r>
              <a:rPr lang="en-US" dirty="0" smtClean="0"/>
              <a:t>Document ranking</a:t>
            </a:r>
          </a:p>
          <a:p>
            <a:r>
              <a:rPr lang="en-US" dirty="0" smtClean="0"/>
              <a:t>Many,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81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Binary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output label to be </a:t>
            </a:r>
            <a:r>
              <a:rPr lang="en-US" i="1" dirty="0" smtClean="0"/>
              <a:t>binary</a:t>
            </a:r>
          </a:p>
          <a:p>
            <a:pPr lvl="1"/>
            <a:r>
              <a:rPr lang="en-US" dirty="0" smtClean="0"/>
              <a:t>Yes/No</a:t>
            </a:r>
          </a:p>
          <a:p>
            <a:pPr lvl="1"/>
            <a:r>
              <a:rPr lang="en-US" dirty="0" smtClean="0"/>
              <a:t>1/0</a:t>
            </a:r>
          </a:p>
          <a:p>
            <a:r>
              <a:rPr lang="en-US" dirty="0" smtClean="0"/>
              <a:t>Binary classifiers form a primitive building block for multi-class problems</a:t>
            </a:r>
          </a:p>
          <a:p>
            <a:pPr lvl="1"/>
            <a:r>
              <a:rPr lang="en-US" dirty="0" smtClean="0"/>
              <a:t>One vs. rest classifier ensembles</a:t>
            </a:r>
          </a:p>
          <a:p>
            <a:pPr lvl="1"/>
            <a:r>
              <a:rPr lang="en-US" dirty="0" smtClean="0"/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3078205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Supervised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a big data problem?</a:t>
            </a:r>
          </a:p>
          <a:p>
            <a:pPr lvl="1"/>
            <a:r>
              <a:rPr lang="en-US" dirty="0" smtClean="0"/>
              <a:t>Isn’t gathering labels a serious bottleneck?</a:t>
            </a:r>
          </a:p>
          <a:p>
            <a:r>
              <a:rPr lang="en-US" dirty="0" smtClean="0"/>
              <a:t>Solution: user behavior logs</a:t>
            </a:r>
          </a:p>
          <a:p>
            <a:pPr lvl="1"/>
            <a:r>
              <a:rPr lang="en-US" dirty="0"/>
              <a:t>Learning to rank</a:t>
            </a:r>
          </a:p>
          <a:p>
            <a:pPr lvl="1"/>
            <a:r>
              <a:rPr lang="en-US" dirty="0" smtClean="0"/>
              <a:t>Computational advertising</a:t>
            </a:r>
          </a:p>
          <a:p>
            <a:pPr lvl="1"/>
            <a:r>
              <a:rPr lang="en-US" dirty="0" smtClean="0"/>
              <a:t>Link recommendation</a:t>
            </a:r>
          </a:p>
          <a:p>
            <a:r>
              <a:rPr lang="en-US" dirty="0" smtClean="0"/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316289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</a:t>
              </a:r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3784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9333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Compute gradient:</a:t>
            </a:r>
          </a:p>
          <a:p>
            <a:pPr lvl="1"/>
            <a:r>
              <a:rPr lang="en-US" dirty="0" smtClean="0"/>
              <a:t>“Points” to fastest increasing “direction”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So, at any point: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352800"/>
            <a:ext cx="422910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47260"/>
            <a:ext cx="18821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81600"/>
            <a:ext cx="1417320" cy="28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4171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524000"/>
            <a:ext cx="6096000" cy="762000"/>
            <a:chOff x="1295400" y="1524000"/>
            <a:chExt cx="6096000" cy="76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56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Iterative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at an arbitrary point, iteratively update:</a:t>
            </a:r>
          </a:p>
          <a:p>
            <a:endParaRPr lang="en-US" dirty="0"/>
          </a:p>
          <a:p>
            <a:r>
              <a:rPr lang="en-US" dirty="0" smtClean="0"/>
              <a:t>We have:</a:t>
            </a:r>
          </a:p>
          <a:p>
            <a:endParaRPr lang="en-US" dirty="0"/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Figuring out the step size</a:t>
            </a:r>
          </a:p>
          <a:p>
            <a:pPr lvl="1"/>
            <a:r>
              <a:rPr lang="en-US" dirty="0" smtClean="0"/>
              <a:t>Getting stuck in local minima</a:t>
            </a:r>
          </a:p>
          <a:p>
            <a:pPr lvl="1"/>
            <a:r>
              <a:rPr lang="en-US" dirty="0" smtClean="0"/>
              <a:t>Convergence rate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26136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03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5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20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31068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18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76600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26670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1546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the math…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4572000" y="25908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421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1242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28956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196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2827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614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62200"/>
            <a:ext cx="561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0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items into clusters</a:t>
            </a:r>
          </a:p>
          <a:p>
            <a:pPr lvl="1"/>
            <a:r>
              <a:rPr lang="en-US" dirty="0" smtClean="0"/>
              <a:t>High similarity between objects in the same cluster</a:t>
            </a:r>
          </a:p>
          <a:p>
            <a:pPr lvl="1"/>
            <a:r>
              <a:rPr lang="en-US" dirty="0" smtClean="0"/>
              <a:t>Low similarity between objects in different clusters</a:t>
            </a:r>
          </a:p>
          <a:p>
            <a:r>
              <a:rPr lang="en-US" dirty="0"/>
              <a:t>C</a:t>
            </a:r>
            <a:r>
              <a:rPr lang="en-US" dirty="0" smtClean="0"/>
              <a:t>luster labeling is a separate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dient_ascent_cont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95400"/>
            <a:ext cx="4171950" cy="4149090"/>
          </a:xfrm>
          <a:prstGeom prst="rect">
            <a:avLst/>
          </a:prstGeom>
        </p:spPr>
      </p:pic>
      <p:pic>
        <p:nvPicPr>
          <p:cNvPr id="4" name="Picture 3" descr="Gradient_ascent_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88745"/>
            <a:ext cx="4826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11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9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 “first order” optimization technique</a:t>
            </a:r>
          </a:p>
          <a:p>
            <a:pPr lvl="1"/>
            <a:r>
              <a:rPr lang="en-US" dirty="0" smtClean="0"/>
              <a:t>Often, slow convergence</a:t>
            </a:r>
          </a:p>
          <a:p>
            <a:pPr lvl="1"/>
            <a:r>
              <a:rPr lang="en-US" dirty="0" smtClean="0"/>
              <a:t>Conjugate techniques accelerate convergence</a:t>
            </a:r>
          </a:p>
          <a:p>
            <a:r>
              <a:rPr lang="en-US" dirty="0" smtClean="0"/>
              <a:t>Newton and quasi-Newton methods:</a:t>
            </a:r>
          </a:p>
          <a:p>
            <a:pPr lvl="1"/>
            <a:r>
              <a:rPr lang="en-US" dirty="0" smtClean="0"/>
              <a:t>Intuition: Taylor expansion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Hessian (square matrix of second order partial derivatives): impractical to fully compute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22320"/>
            <a:ext cx="51511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4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75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Interpretation: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99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80260"/>
            <a:ext cx="112776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3070860"/>
            <a:ext cx="3108960" cy="1120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82346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5737860"/>
            <a:ext cx="34137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0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the 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some algebra: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logistic function: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0680"/>
            <a:ext cx="2773680" cy="126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80460"/>
            <a:ext cx="1630680" cy="586740"/>
          </a:xfrm>
          <a:prstGeom prst="rect">
            <a:avLst/>
          </a:prstGeom>
        </p:spPr>
      </p:pic>
      <p:pic>
        <p:nvPicPr>
          <p:cNvPr id="7" name="Picture 6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3568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55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LR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Maximize the conditional likelihood: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Define the objective in terms of conditional log likelihood: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know                     so: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Substituting: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782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89560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112776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267200"/>
            <a:ext cx="6271260" cy="3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3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Classifier Update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derivative: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form for update rule: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Final update rule: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38400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49580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91200"/>
            <a:ext cx="6324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50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Different loss functions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521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06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analysis of large collections of objects</a:t>
            </a:r>
          </a:p>
          <a:p>
            <a:r>
              <a:rPr lang="en-US" dirty="0" smtClean="0"/>
              <a:t>Image segmentation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Cluster hypothesis in information retrieval</a:t>
            </a:r>
          </a:p>
          <a:p>
            <a:r>
              <a:rPr lang="en-US" dirty="0"/>
              <a:t>Computational biology and bioinformatics</a:t>
            </a:r>
            <a:endParaRPr lang="en-US" dirty="0" smtClean="0"/>
          </a:p>
          <a:p>
            <a:r>
              <a:rPr lang="en-US" dirty="0" smtClean="0"/>
              <a:t>Pre-processing for many other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98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is bad at iterative algorithms</a:t>
            </a:r>
          </a:p>
          <a:p>
            <a:pPr lvl="1"/>
            <a:r>
              <a:rPr lang="en-US" dirty="0" smtClean="0"/>
              <a:t>High job startup costs</a:t>
            </a:r>
          </a:p>
          <a:p>
            <a:pPr lvl="1"/>
            <a:r>
              <a:rPr lang="en-US" dirty="0" smtClean="0"/>
              <a:t>Awkward to retain state across iterations</a:t>
            </a:r>
          </a:p>
          <a:p>
            <a:r>
              <a:rPr lang="en-US" dirty="0" smtClean="0"/>
              <a:t>High sensitivity to skew</a:t>
            </a:r>
          </a:p>
          <a:p>
            <a:pPr lvl="1"/>
            <a:r>
              <a:rPr lang="en-US" dirty="0" smtClean="0"/>
              <a:t>Iteration speed bounded by slowest task</a:t>
            </a:r>
          </a:p>
          <a:p>
            <a:r>
              <a:rPr lang="en-US" dirty="0" smtClean="0"/>
              <a:t>Potentially poor cluster utilization</a:t>
            </a:r>
          </a:p>
          <a:p>
            <a:pPr lvl="1"/>
            <a:r>
              <a:rPr lang="en-US" dirty="0" smtClean="0"/>
              <a:t>Must shuffle all data to a single </a:t>
            </a:r>
            <a:r>
              <a:rPr lang="en-US" dirty="0" smtClean="0"/>
              <a:t>reducer</a:t>
            </a:r>
          </a:p>
          <a:p>
            <a:r>
              <a:rPr lang="en-US" dirty="0" smtClean="0"/>
              <a:t>Some possible tradeoffs</a:t>
            </a:r>
          </a:p>
          <a:p>
            <a:pPr lvl="1"/>
            <a:r>
              <a:rPr lang="en-US" dirty="0" smtClean="0"/>
              <a:t>Number of iterations vs. complexity of computation per iteration</a:t>
            </a:r>
          </a:p>
          <a:p>
            <a:pPr lvl="1"/>
            <a:r>
              <a:rPr lang="en-US" dirty="0" smtClean="0"/>
              <a:t>E.g., L-BFGS: faster convergence, but more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91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87518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65829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6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3706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44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</a:t>
            </a:r>
            <a:r>
              <a:rPr lang="en-US" dirty="0" smtClean="0"/>
              <a:t>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  <a:endParaRPr lang="en-US" dirty="0" smtClean="0"/>
          </a:p>
          <a:p>
            <a:r>
              <a:rPr lang="en-US" dirty="0" smtClean="0"/>
              <a:t>A variety of different techniques:</a:t>
            </a:r>
            <a:endParaRPr lang="en-US" dirty="0" smtClean="0"/>
          </a:p>
          <a:p>
            <a:pPr lvl="1"/>
            <a:r>
              <a:rPr lang="en-US" dirty="0" smtClean="0"/>
              <a:t>Majority </a:t>
            </a:r>
            <a:r>
              <a:rPr lang="en-US" dirty="0" smtClean="0"/>
              <a:t>voting</a:t>
            </a:r>
          </a:p>
          <a:p>
            <a:pPr lvl="1"/>
            <a:r>
              <a:rPr lang="en-US" dirty="0" smtClean="0"/>
              <a:t>Simple weighted voting</a:t>
            </a:r>
            <a:r>
              <a:rPr lang="en-US" dirty="0" smtClean="0"/>
              <a:t>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6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err="1" smtClean="0"/>
              <a:t>Embarassingly</a:t>
            </a:r>
            <a:r>
              <a:rPr lang="en-US" dirty="0" smtClean="0"/>
              <a:t> parallel!</a:t>
            </a:r>
          </a:p>
          <a:p>
            <a:r>
              <a:rPr lang="en-US" dirty="0" smtClean="0"/>
              <a:t>Contrast with bagging</a:t>
            </a:r>
          </a:p>
          <a:p>
            <a:r>
              <a:rPr lang="en-US" dirty="0" smtClean="0"/>
              <a:t>Contrast with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31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3716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764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2971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276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4495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800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019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324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16764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76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324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905491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Shuffling/resort training instances before learning</a:t>
            </a:r>
          </a:p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Mappers write model out as “side data”</a:t>
            </a:r>
          </a:p>
          <a:p>
            <a:pPr lvl="1"/>
            <a:r>
              <a:rPr lang="en-US" dirty="0" smtClean="0"/>
              <a:t>Mappers 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10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r>
              <a:rPr lang="en-US" dirty="0" smtClean="0"/>
              <a:t>Gaussian Mixture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1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</a:t>
            </a:r>
            <a:r>
              <a:rPr lang="en-US" dirty="0" smtClean="0"/>
              <a:t>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</a:t>
            </a:r>
            <a:r>
              <a:rPr lang="en-US" dirty="0" smtClean="0"/>
              <a:t>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9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82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“recipe” for problem solving</a:t>
            </a:r>
          </a:p>
          <a:p>
            <a:pPr lvl="1"/>
            <a:r>
              <a:rPr lang="en-US" dirty="0" smtClean="0"/>
              <a:t>Simple technique</a:t>
            </a:r>
          </a:p>
          <a:p>
            <a:pPr lvl="1"/>
            <a:r>
              <a:rPr lang="en-US" dirty="0" smtClean="0"/>
              <a:t>Simple features</a:t>
            </a:r>
          </a:p>
          <a:p>
            <a:pPr lvl="1"/>
            <a:r>
              <a:rPr lang="en-US" dirty="0" smtClean="0"/>
              <a:t>Lots of data</a:t>
            </a:r>
          </a:p>
          <a:p>
            <a:r>
              <a:rPr lang="en-US" dirty="0" smtClean="0"/>
              <a:t>Usually works very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1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PageRank</a:t>
            </a:r>
            <a:endParaRPr lang="en-US" dirty="0" smtClean="0"/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1312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17530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with each document in its own cluster</a:t>
            </a:r>
          </a:p>
          <a:p>
            <a:r>
              <a:rPr lang="en-US" dirty="0"/>
              <a:t>Until there is only one cluster: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/>
              <a:t>two clusters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that are most similar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with a single cluster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</a:t>
            </a:r>
            <a:r>
              <a:rPr lang="en-US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The history of </a:t>
            </a:r>
            <a:r>
              <a:rPr lang="en-US" dirty="0" smtClean="0"/>
              <a:t>merges </a:t>
            </a:r>
            <a:r>
              <a:rPr lang="en-US" dirty="0"/>
              <a:t>forms the </a:t>
            </a:r>
            <a:r>
              <a:rPr lang="en-US" dirty="0" smtClean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 in Action</a:t>
            </a:r>
            <a:endParaRPr lang="en-US" dirty="0"/>
          </a:p>
        </p:txBody>
      </p:sp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two clusters do we merge?</a:t>
            </a:r>
          </a:p>
          <a:p>
            <a:r>
              <a:rPr lang="en-US" dirty="0" smtClean="0"/>
              <a:t>What’s </a:t>
            </a:r>
            <a:r>
              <a:rPr lang="en-US" dirty="0"/>
              <a:t>the similarity between two clusters?</a:t>
            </a:r>
          </a:p>
          <a:p>
            <a:pPr lvl="1"/>
            <a:r>
              <a:rPr lang="en-US" dirty="0"/>
              <a:t>Single Link: similarity of two most similar members</a:t>
            </a:r>
          </a:p>
          <a:p>
            <a:pPr lvl="1"/>
            <a:r>
              <a:rPr lang="en-US" dirty="0"/>
              <a:t>Complete Link: similarity of two least similar members</a:t>
            </a:r>
          </a:p>
          <a:p>
            <a:pPr lvl="1"/>
            <a:r>
              <a:rPr lang="en-US" dirty="0"/>
              <a:t>Group Average: average similarity between </a:t>
            </a:r>
            <a:r>
              <a:rPr lang="en-US" dirty="0" smtClean="0"/>
              <a:t>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51508</TotalTime>
  <Words>1741</Words>
  <Application>Microsoft Macintosh PowerPoint</Application>
  <PresentationFormat>On-screen Show (4:3)</PresentationFormat>
  <Paragraphs>423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Default Design</vt:lpstr>
      <vt:lpstr>PowerPoint Presentation</vt:lpstr>
      <vt:lpstr>Today’s Agenda</vt:lpstr>
      <vt:lpstr>Clustering</vt:lpstr>
      <vt:lpstr>Problem Setup</vt:lpstr>
      <vt:lpstr>Applications</vt:lpstr>
      <vt:lpstr>Three Approaches</vt:lpstr>
      <vt:lpstr>Hierarchical Agglomerative Clustering</vt:lpstr>
      <vt:lpstr>HAC in Action</vt:lpstr>
      <vt:lpstr>Cluster Merging</vt:lpstr>
      <vt:lpstr>Link Functions</vt:lpstr>
      <vt:lpstr>MapReduce Implementation</vt:lpstr>
      <vt:lpstr>K-Means Algorithm</vt:lpstr>
      <vt:lpstr>K-Means Clustering Example</vt:lpstr>
      <vt:lpstr>Basic MapReduce Implementation</vt:lpstr>
      <vt:lpstr>MapReduce Implementation w/ IMC</vt:lpstr>
      <vt:lpstr>Implementation Notes</vt:lpstr>
      <vt:lpstr>Clustering w/ Gaussian Mixture Models</vt:lpstr>
      <vt:lpstr>Gaussian Distributions</vt:lpstr>
      <vt:lpstr>Univariate Gaussian</vt:lpstr>
      <vt:lpstr>Multivariate Gaussians</vt:lpstr>
      <vt:lpstr>Gaussian Mixture Models</vt:lpstr>
      <vt:lpstr>Learning for Simple Univariate Case</vt:lpstr>
      <vt:lpstr>EM to the Rescue!</vt:lpstr>
      <vt:lpstr>PowerPoint Presentation</vt:lpstr>
      <vt:lpstr>EM for Univariate GMMs</vt:lpstr>
      <vt:lpstr>MapReduce Implementation</vt:lpstr>
      <vt:lpstr>K-Means vs. GMMs</vt:lpstr>
      <vt:lpstr>Summary</vt:lpstr>
      <vt:lpstr>Classification</vt:lpstr>
      <vt:lpstr>Supervised Machine Learning</vt:lpstr>
      <vt:lpstr>Applications</vt:lpstr>
      <vt:lpstr>Supervised Binary Classification</vt:lpstr>
      <vt:lpstr>Limits of Supervised Classification?</vt:lpstr>
      <vt:lpstr>The Task</vt:lpstr>
      <vt:lpstr>PowerPoint Presentation</vt:lpstr>
      <vt:lpstr>Gradient Descent: Preliminaries</vt:lpstr>
      <vt:lpstr>Gradient Descent: Iterative Update</vt:lpstr>
      <vt:lpstr>PowerPoint Presentation</vt:lpstr>
      <vt:lpstr>Intuition behind the math…</vt:lpstr>
      <vt:lpstr>PowerPoint Presentation</vt:lpstr>
      <vt:lpstr>PowerPoint Presentation</vt:lpstr>
      <vt:lpstr>Lots More Details…</vt:lpstr>
      <vt:lpstr>Logistic Regression</vt:lpstr>
      <vt:lpstr>Logistic Regression: Preliminaries</vt:lpstr>
      <vt:lpstr>Relation to the Logistic Function</vt:lpstr>
      <vt:lpstr>Training an LR Classifier</vt:lpstr>
      <vt:lpstr>LR Classifier Update Rule</vt:lpstr>
      <vt:lpstr>Lots more details…</vt:lpstr>
      <vt:lpstr>MapReduce Implementation</vt:lpstr>
      <vt:lpstr>Shortcomings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Implementation: Details</vt:lpstr>
      <vt:lpstr>Sentiment Analysis Case Study</vt:lpstr>
      <vt:lpstr>PowerPoint Presentation</vt:lpstr>
      <vt:lpstr>Takeaway Lesson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10160</cp:revision>
  <dcterms:created xsi:type="dcterms:W3CDTF">2012-08-31T06:36:49Z</dcterms:created>
  <dcterms:modified xsi:type="dcterms:W3CDTF">2013-03-07T03:16:48Z</dcterms:modified>
</cp:coreProperties>
</file>